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1" r:id="rId7"/>
    <p:sldId id="260" r:id="rId8"/>
    <p:sldId id="277" r:id="rId9"/>
    <p:sldId id="278" r:id="rId10"/>
    <p:sldId id="265" r:id="rId11"/>
    <p:sldId id="279" r:id="rId12"/>
    <p:sldId id="280" r:id="rId13"/>
    <p:sldId id="281" r:id="rId14"/>
    <p:sldId id="282" r:id="rId15"/>
    <p:sldId id="269" r:id="rId16"/>
    <p:sldId id="283" r:id="rId17"/>
    <p:sldId id="284" r:id="rId18"/>
    <p:sldId id="285" r:id="rId19"/>
    <p:sldId id="286" r:id="rId20"/>
    <p:sldId id="273" r:id="rId21"/>
    <p:sldId id="287" r:id="rId22"/>
    <p:sldId id="288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报告分为四个部分，首相阐述一下</a:t>
            </a:r>
            <a:r>
              <a:rPr lang="en-US" altLang="zh-CN"/>
              <a:t>project2</a:t>
            </a:r>
            <a:r>
              <a:rPr lang="zh-CN" altLang="en-US"/>
              <a:t>的简要信息，然后分析本次项目的代码组成，接着简述我们的参数调整思路和结果，最后我们会对本次项目进行总结反思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讲述</a:t>
            </a:r>
            <a:r>
              <a:rPr lang="en-US" altLang="zh-CN"/>
              <a:t>chatbot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jpeg"/><Relationship Id="rId2" Type="http://schemas.openxmlformats.org/officeDocument/2006/relationships/tags" Target="../tags/tag15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1.jpeg"/><Relationship Id="rId2" Type="http://schemas.openxmlformats.org/officeDocument/2006/relationships/tags" Target="../tags/tag38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532250" y="4968360"/>
            <a:ext cx="1633781" cy="16337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9" name="矩形: 圆角 8"/>
          <p:cNvSpPr/>
          <p:nvPr>
            <p:custDataLst>
              <p:tags r:id="rId5"/>
            </p:custDataLst>
          </p:nvPr>
        </p:nvSpPr>
        <p:spPr>
          <a:xfrm>
            <a:off x="1349141" y="720855"/>
            <a:ext cx="9493718" cy="5416288"/>
          </a:xfrm>
          <a:prstGeom prst="roundRect">
            <a:avLst>
              <a:gd name="adj" fmla="val 13483"/>
            </a:avLst>
          </a:prstGeom>
          <a:solidFill>
            <a:schemeClr val="bg1">
              <a:alpha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9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6"/>
            </p:custDataLst>
          </p:nvPr>
        </p:nvSpPr>
        <p:spPr>
          <a:xfrm>
            <a:off x="10590745" y="901299"/>
            <a:ext cx="673100" cy="673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2510972" y="2774848"/>
            <a:ext cx="7170058" cy="1000826"/>
          </a:xfr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algn="ctr">
              <a:defRPr lang="zh-CN" altLang="en-US" sz="4800" b="0" spc="10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2510972" y="3850928"/>
            <a:ext cx="7170058" cy="903324"/>
          </a:xfrm>
          <a:noFill/>
        </p:spPr>
        <p:txBody>
          <a:bodyPr wrap="square" lIns="91440" tIns="45720" rIns="91440" bIns="45720" rtlCol="0">
            <a:normAutofit/>
          </a:bodyPr>
          <a:lstStyle>
            <a:lvl1pPr marL="0" indent="0" algn="ctr">
              <a:buNone/>
              <a:defRPr lang="zh-CN" altLang="en-US" sz="1800" spc="600" baseline="0" dirty="0"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>
            <a:off x="2927350" y="260349"/>
            <a:ext cx="6337300" cy="6337300"/>
          </a:xfrm>
          <a:prstGeom prst="ellipse">
            <a:avLst/>
          </a:prstGeom>
          <a:solidFill>
            <a:schemeClr val="bg1">
              <a:alpha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1322438" y="901700"/>
            <a:ext cx="1066800" cy="10668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>
            <a:off x="8544379" y="4413703"/>
            <a:ext cx="2183946" cy="2183946"/>
          </a:xfrm>
          <a:prstGeom prst="ellipse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027536" y="2680294"/>
            <a:ext cx="4136929" cy="1071157"/>
          </a:xfrm>
        </p:spPr>
        <p:txBody>
          <a:bodyPr vert="horz" lIns="101600" tIns="38100" rIns="254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4027534" y="3887978"/>
            <a:ext cx="4136929" cy="452945"/>
          </a:xfrm>
          <a:noFill/>
        </p:spPr>
        <p:txBody>
          <a:bodyPr wrap="square" lIns="91440" tIns="45720" rIns="91440" bIns="45720" rtlCol="0">
            <a:normAutofit/>
          </a:bodyPr>
          <a:lstStyle>
            <a:lvl1pPr marL="0" indent="0" algn="ctr">
              <a:buNone/>
              <a:defRPr lang="zh-CN" altLang="en-US" sz="2000" spc="800" baseline="0" dirty="0"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lvl="0" algn="ctr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234014" y="5871725"/>
            <a:ext cx="749300" cy="749300"/>
            <a:chOff x="234014" y="5871725"/>
            <a:chExt cx="749300" cy="749300"/>
          </a:xfrm>
        </p:grpSpPr>
        <p:sp>
          <p:nvSpPr>
            <p:cNvPr id="6" name="椭圆 5"/>
            <p:cNvSpPr/>
            <p:nvPr userDrawn="1">
              <p:custDataLst>
                <p:tags r:id="rId3"/>
              </p:custDataLst>
            </p:nvPr>
          </p:nvSpPr>
          <p:spPr>
            <a:xfrm>
              <a:off x="234014" y="5871725"/>
              <a:ext cx="749300" cy="749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7" name="椭圆 6"/>
            <p:cNvSpPr/>
            <p:nvPr userDrawn="1">
              <p:custDataLst>
                <p:tags r:id="rId4"/>
              </p:custDataLst>
            </p:nvPr>
          </p:nvSpPr>
          <p:spPr>
            <a:xfrm>
              <a:off x="638684" y="5976029"/>
              <a:ext cx="151891" cy="1518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8" name="椭圆 7"/>
            <p:cNvSpPr/>
            <p:nvPr userDrawn="1">
              <p:custDataLst>
                <p:tags r:id="rId5"/>
              </p:custDataLst>
            </p:nvPr>
          </p:nvSpPr>
          <p:spPr>
            <a:xfrm>
              <a:off x="751539" y="6149657"/>
              <a:ext cx="78072" cy="780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234315" y="5871845"/>
            <a:ext cx="749300" cy="749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638810" y="5975985"/>
            <a:ext cx="151765" cy="151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>
          <a:xfrm>
            <a:off x="751840" y="6149340"/>
            <a:ext cx="78105" cy="7810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2" name="椭圆 11"/>
          <p:cNvSpPr/>
          <p:nvPr>
            <p:custDataLst>
              <p:tags r:id="rId6"/>
            </p:custDataLst>
          </p:nvPr>
        </p:nvSpPr>
        <p:spPr>
          <a:xfrm>
            <a:off x="11442065" y="307975"/>
            <a:ext cx="536575" cy="536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3" name="椭圆 12"/>
          <p:cNvSpPr/>
          <p:nvPr>
            <p:custDataLst>
              <p:tags r:id="rId7"/>
            </p:custDataLst>
          </p:nvPr>
        </p:nvSpPr>
        <p:spPr>
          <a:xfrm>
            <a:off x="11332210" y="143510"/>
            <a:ext cx="323215" cy="3232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cap="all" baseline="0" dirty="0"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234014" y="5871725"/>
            <a:ext cx="749300" cy="749300"/>
            <a:chOff x="234014" y="5871725"/>
            <a:chExt cx="749300" cy="749300"/>
          </a:xfrm>
        </p:grpSpPr>
        <p:sp>
          <p:nvSpPr>
            <p:cNvPr id="10" name="椭圆 9"/>
            <p:cNvSpPr/>
            <p:nvPr userDrawn="1">
              <p:custDataLst>
                <p:tags r:id="rId4"/>
              </p:custDataLst>
            </p:nvPr>
          </p:nvSpPr>
          <p:spPr>
            <a:xfrm>
              <a:off x="234014" y="5871725"/>
              <a:ext cx="749300" cy="749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cap="all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11" name="椭圆 10"/>
            <p:cNvSpPr/>
            <p:nvPr userDrawn="1">
              <p:custDataLst>
                <p:tags r:id="rId5"/>
              </p:custDataLst>
            </p:nvPr>
          </p:nvSpPr>
          <p:spPr>
            <a:xfrm>
              <a:off x="638684" y="5976029"/>
              <a:ext cx="151891" cy="1518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12" name="椭圆 11"/>
            <p:cNvSpPr/>
            <p:nvPr userDrawn="1">
              <p:custDataLst>
                <p:tags r:id="rId6"/>
              </p:custDataLst>
            </p:nvPr>
          </p:nvSpPr>
          <p:spPr>
            <a:xfrm>
              <a:off x="751539" y="6149657"/>
              <a:ext cx="78072" cy="780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90204" pitchFamily="34" charset="0"/>
                <a:ea typeface="微软雅黑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cap="all"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cap="all"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cap="all"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cap="all"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cap="all"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cap="all"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cap="all"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cap="all"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228950" y="154550"/>
            <a:ext cx="749300" cy="749300"/>
            <a:chOff x="228950" y="154550"/>
            <a:chExt cx="749300" cy="749300"/>
          </a:xfrm>
        </p:grpSpPr>
        <p:sp>
          <p:nvSpPr>
            <p:cNvPr id="11" name="椭圆 10"/>
            <p:cNvSpPr/>
            <p:nvPr userDrawn="1">
              <p:custDataLst>
                <p:tags r:id="rId4"/>
              </p:custDataLst>
            </p:nvPr>
          </p:nvSpPr>
          <p:spPr>
            <a:xfrm>
              <a:off x="228950" y="154550"/>
              <a:ext cx="749300" cy="749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12" name="椭圆 11"/>
            <p:cNvSpPr/>
            <p:nvPr userDrawn="1">
              <p:custDataLst>
                <p:tags r:id="rId5"/>
              </p:custDataLst>
            </p:nvPr>
          </p:nvSpPr>
          <p:spPr>
            <a:xfrm>
              <a:off x="633620" y="258854"/>
              <a:ext cx="151891" cy="1518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13" name="椭圆 12"/>
            <p:cNvSpPr/>
            <p:nvPr userDrawn="1">
              <p:custDataLst>
                <p:tags r:id="rId6"/>
              </p:custDataLst>
            </p:nvPr>
          </p:nvSpPr>
          <p:spPr>
            <a:xfrm>
              <a:off x="746475" y="432482"/>
              <a:ext cx="78072" cy="780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6" name="组合 5"/>
          <p:cNvGrpSpPr/>
          <p:nvPr>
            <p:custDataLst>
              <p:tags r:id="rId9"/>
            </p:custDataLst>
          </p:nvPr>
        </p:nvGrpSpPr>
        <p:grpSpPr>
          <a:xfrm>
            <a:off x="11139099" y="191324"/>
            <a:ext cx="824301" cy="629586"/>
            <a:chOff x="11139099" y="191324"/>
            <a:chExt cx="824301" cy="629586"/>
          </a:xfrm>
        </p:grpSpPr>
        <p:sp>
          <p:nvSpPr>
            <p:cNvPr id="10" name="椭圆 9"/>
            <p:cNvSpPr/>
            <p:nvPr userDrawn="1">
              <p:custDataLst>
                <p:tags r:id="rId10"/>
              </p:custDataLst>
            </p:nvPr>
          </p:nvSpPr>
          <p:spPr>
            <a:xfrm>
              <a:off x="11333814" y="191324"/>
              <a:ext cx="629586" cy="6295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11" name="椭圆 10"/>
            <p:cNvSpPr/>
            <p:nvPr userDrawn="1">
              <p:custDataLst>
                <p:tags r:id="rId11"/>
              </p:custDataLst>
            </p:nvPr>
          </p:nvSpPr>
          <p:spPr>
            <a:xfrm>
              <a:off x="11139099" y="436895"/>
              <a:ext cx="384015" cy="3840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7500" lnSpcReduction="20000"/>
            </a:bodyPr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234315" y="5871845"/>
            <a:ext cx="749300" cy="749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>
            <a:off x="638810" y="5975985"/>
            <a:ext cx="151765" cy="151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751840" y="6149340"/>
            <a:ext cx="78105" cy="7810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>
            <a:off x="11125835" y="5871845"/>
            <a:ext cx="629285" cy="629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7" name="椭圆 16"/>
          <p:cNvSpPr/>
          <p:nvPr>
            <p:custDataLst>
              <p:tags r:id="rId15"/>
            </p:custDataLst>
          </p:nvPr>
        </p:nvSpPr>
        <p:spPr>
          <a:xfrm>
            <a:off x="10930890" y="6117590"/>
            <a:ext cx="384175" cy="3841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椭圆 7"/>
          <p:cNvSpPr/>
          <p:nvPr>
            <p:custDataLst>
              <p:tags r:id="rId8"/>
            </p:custDataLst>
          </p:nvPr>
        </p:nvSpPr>
        <p:spPr>
          <a:xfrm>
            <a:off x="172085" y="6061075"/>
            <a:ext cx="654685" cy="6546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9" name="椭圆 8"/>
          <p:cNvSpPr/>
          <p:nvPr>
            <p:custDataLst>
              <p:tags r:id="rId9"/>
            </p:custDataLst>
          </p:nvPr>
        </p:nvSpPr>
        <p:spPr>
          <a:xfrm>
            <a:off x="536575" y="6169025"/>
            <a:ext cx="132715" cy="1327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椭圆 10"/>
          <p:cNvSpPr/>
          <p:nvPr>
            <p:custDataLst>
              <p:tags r:id="rId10"/>
            </p:custDataLst>
          </p:nvPr>
        </p:nvSpPr>
        <p:spPr>
          <a:xfrm>
            <a:off x="648970" y="6333490"/>
            <a:ext cx="67945" cy="679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11334115" y="191135"/>
            <a:ext cx="629285" cy="629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3" name="椭圆 12"/>
          <p:cNvSpPr/>
          <p:nvPr>
            <p:custDataLst>
              <p:tags r:id="rId12"/>
            </p:custDataLst>
          </p:nvPr>
        </p:nvSpPr>
        <p:spPr>
          <a:xfrm>
            <a:off x="11139170" y="436880"/>
            <a:ext cx="384175" cy="3841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857250" y="260349"/>
            <a:ext cx="6337300" cy="6337300"/>
          </a:xfrm>
          <a:prstGeom prst="ellipse">
            <a:avLst/>
          </a:prstGeom>
          <a:solidFill>
            <a:schemeClr val="bg1">
              <a:alpha val="9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7518400" y="889000"/>
            <a:ext cx="1066800" cy="1066800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7908925" y="3263900"/>
            <a:ext cx="2705100" cy="270510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599575" y="4099590"/>
            <a:ext cx="4852648" cy="738664"/>
          </a:xfrm>
          <a:noFill/>
        </p:spPr>
        <p:txBody>
          <a:bodyPr wrap="square" lIns="91440" tIns="45720" rIns="91440" bIns="45720" rtlCol="0">
            <a:normAutofit/>
          </a:bodyPr>
          <a:lstStyle>
            <a:lvl1pPr marL="0" indent="0" algn="ctr">
              <a:buNone/>
              <a:defRPr lang="zh-CN" altLang="en-US" sz="2000" spc="300" baseline="0" dirty="0"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77976" y="3291942"/>
            <a:ext cx="4874248" cy="738664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3600" b="0" baseline="0"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sz="1600"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sz="1600"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sz="1600"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sz="1600"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任意多边形: 形状 6"/>
          <p:cNvSpPr/>
          <p:nvPr>
            <p:custDataLst>
              <p:tags r:id="rId4"/>
            </p:custDataLst>
          </p:nvPr>
        </p:nvSpPr>
        <p:spPr>
          <a:xfrm>
            <a:off x="-5802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2336725 w 12192000"/>
              <a:gd name="connsiteY3" fmla="*/ 6858000 h 6858000"/>
              <a:gd name="connsiteX4" fmla="*/ 2494487 w 12192000"/>
              <a:gd name="connsiteY4" fmla="*/ 6762157 h 6858000"/>
              <a:gd name="connsiteX5" fmla="*/ 4235873 w 12192000"/>
              <a:gd name="connsiteY5" fmla="*/ 3487004 h 6858000"/>
              <a:gd name="connsiteX6" fmla="*/ 2168834 w 12192000"/>
              <a:gd name="connsiteY6" fmla="*/ 14012 h 6858000"/>
              <a:gd name="connsiteX7" fmla="*/ 2141479 w 12192000"/>
              <a:gd name="connsiteY7" fmla="*/ 1 h 6858000"/>
              <a:gd name="connsiteX8" fmla="*/ 0 w 12192000"/>
              <a:gd name="connsiteY8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336725" y="6858000"/>
                </a:lnTo>
                <a:lnTo>
                  <a:pt x="2494487" y="6762157"/>
                </a:lnTo>
                <a:cubicBezTo>
                  <a:pt x="3545114" y="6052368"/>
                  <a:pt x="4235873" y="4850354"/>
                  <a:pt x="4235873" y="3487004"/>
                </a:cubicBezTo>
                <a:cubicBezTo>
                  <a:pt x="4235873" y="1987320"/>
                  <a:pt x="3400055" y="682851"/>
                  <a:pt x="2168834" y="14012"/>
                </a:cubicBezTo>
                <a:lnTo>
                  <a:pt x="2141479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" name="任意多边形: 形状 7"/>
          <p:cNvSpPr/>
          <p:nvPr>
            <p:custDataLst>
              <p:tags r:id="rId5"/>
            </p:custDataLst>
          </p:nvPr>
        </p:nvSpPr>
        <p:spPr>
          <a:xfrm>
            <a:off x="-5802" y="627865"/>
            <a:ext cx="2763280" cy="5526560"/>
          </a:xfrm>
          <a:custGeom>
            <a:avLst/>
            <a:gdLst>
              <a:gd name="connsiteX0" fmla="*/ 0 w 2763280"/>
              <a:gd name="connsiteY0" fmla="*/ 0 h 5526560"/>
              <a:gd name="connsiteX1" fmla="*/ 2763280 w 2763280"/>
              <a:gd name="connsiteY1" fmla="*/ 2763280 h 5526560"/>
              <a:gd name="connsiteX2" fmla="*/ 0 w 2763280"/>
              <a:gd name="connsiteY2" fmla="*/ 5526560 h 552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3280" h="5526560">
                <a:moveTo>
                  <a:pt x="0" y="0"/>
                </a:moveTo>
                <a:cubicBezTo>
                  <a:pt x="1526117" y="0"/>
                  <a:pt x="2763280" y="1237163"/>
                  <a:pt x="2763280" y="2763280"/>
                </a:cubicBezTo>
                <a:cubicBezTo>
                  <a:pt x="2763280" y="4289397"/>
                  <a:pt x="1526117" y="5526560"/>
                  <a:pt x="0" y="552656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2640349" y="412379"/>
            <a:ext cx="1544544" cy="15445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4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91.xml"/><Relationship Id="rId3" Type="http://schemas.openxmlformats.org/officeDocument/2006/relationships/image" Target="../media/image2.png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94.xml"/><Relationship Id="rId5" Type="http://schemas.openxmlformats.org/officeDocument/2006/relationships/image" Target="../media/image11.png"/><Relationship Id="rId4" Type="http://schemas.microsoft.com/office/2007/relationships/media" Target="../media/media3.mp4"/><Relationship Id="rId3" Type="http://schemas.openxmlformats.org/officeDocument/2006/relationships/video" Target="../media/media3.mp4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03.xml"/><Relationship Id="rId5" Type="http://schemas.openxmlformats.org/officeDocument/2006/relationships/image" Target="../media/image12.png"/><Relationship Id="rId4" Type="http://schemas.microsoft.com/office/2007/relationships/media" Target="../media/media4.mp4"/><Relationship Id="rId3" Type="http://schemas.openxmlformats.org/officeDocument/2006/relationships/video" Target="../media/media4.mp4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06.xml"/><Relationship Id="rId5" Type="http://schemas.openxmlformats.org/officeDocument/2006/relationships/image" Target="../media/image13.png"/><Relationship Id="rId4" Type="http://schemas.microsoft.com/office/2007/relationships/media" Target="../media/media5.mp4"/><Relationship Id="rId3" Type="http://schemas.openxmlformats.org/officeDocument/2006/relationships/video" Target="../media/media5.mp4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09.xml"/><Relationship Id="rId3" Type="http://schemas.openxmlformats.org/officeDocument/2006/relationships/image" Target="../media/image2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12.xml"/><Relationship Id="rId5" Type="http://schemas.openxmlformats.org/officeDocument/2006/relationships/image" Target="../media/image14.png"/><Relationship Id="rId4" Type="http://schemas.microsoft.com/office/2007/relationships/media" Target="../media/media6.mp4"/><Relationship Id="rId3" Type="http://schemas.openxmlformats.org/officeDocument/2006/relationships/video" Target="../media/media6.mp4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18.xml"/><Relationship Id="rId4" Type="http://schemas.openxmlformats.org/officeDocument/2006/relationships/image" Target="../media/image2.png"/><Relationship Id="rId3" Type="http://schemas.openxmlformats.org/officeDocument/2006/relationships/image" Target="../media/image15.png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tags" Target="../tags/tag15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21.xml"/><Relationship Id="rId6" Type="http://schemas.openxmlformats.org/officeDocument/2006/relationships/image" Target="../media/image16.png"/><Relationship Id="rId5" Type="http://schemas.microsoft.com/office/2007/relationships/media" Target="../media/media7.mp4"/><Relationship Id="rId4" Type="http://schemas.openxmlformats.org/officeDocument/2006/relationships/video" Target="../media/media7.mp4"/><Relationship Id="rId3" Type="http://schemas.openxmlformats.org/officeDocument/2006/relationships/image" Target="../media/image15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3.xml"/><Relationship Id="rId3" Type="http://schemas.openxmlformats.org/officeDocument/2006/relationships/image" Target="../media/image2.png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176.xml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75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7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79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82.xml"/><Relationship Id="rId5" Type="http://schemas.openxmlformats.org/officeDocument/2006/relationships/image" Target="../media/image9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88.xml"/><Relationship Id="rId5" Type="http://schemas.openxmlformats.org/officeDocument/2006/relationships/image" Target="../media/image10.png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0972" y="3558438"/>
            <a:ext cx="7170058" cy="1000826"/>
          </a:xfrm>
        </p:spPr>
        <p:txBody>
          <a:bodyPr>
            <a:normAutofit fontScale="90000"/>
          </a:bodyPr>
          <a:p>
            <a:pPr algn="ctr"/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r>
              <a:t>计算机图形学</a:t>
            </a:r>
            <a:br>
              <a:rPr lang="en-US" altLang="zh-CN"/>
            </a:br>
            <a:r>
              <a:rPr lang="en-US" altLang="zh-CN"/>
              <a:t>         </a:t>
            </a:r>
            <a:r>
              <a:rPr lang="en-US" altLang="zh-CN" sz="2400">
                <a:cs typeface="Arial" panose="020B0604020202090204" pitchFamily="34" charset="0"/>
              </a:rPr>
              <a:t>―</a:t>
            </a:r>
            <a:r>
              <a:rPr lang="en-US" altLang="zh-CN" sz="2400">
                <a:cs typeface="Arial" panose="020B0604020202090204" pitchFamily="34" charset="0"/>
                <a:sym typeface="+mn-ea"/>
              </a:rPr>
              <a:t>―</a:t>
            </a:r>
            <a:r>
              <a:rPr sz="2400">
                <a:cs typeface="Arial" panose="020B0604020202090204" pitchFamily="34" charset="0"/>
                <a:sym typeface="+mn-ea"/>
              </a:rPr>
              <a:t>考试大作业</a:t>
            </a:r>
            <a:br>
              <a:rPr lang="en-US" altLang="zh-CN" sz="2400">
                <a:cs typeface="Arial" panose="020B0604020202090204" pitchFamily="34" charset="0"/>
                <a:sym typeface="+mn-ea"/>
              </a:rPr>
            </a:br>
            <a:br>
              <a:rPr lang="en-US" altLang="zh-CN">
                <a:cs typeface="Arial" panose="020B0604020202090204" pitchFamily="34" charset="0"/>
              </a:rPr>
            </a:br>
            <a:r>
              <a:rPr>
                <a:cs typeface="Arial" panose="020B0604020202090204" pitchFamily="34" charset="0"/>
              </a:rPr>
              <a:t>展示</a:t>
            </a:r>
            <a:r>
              <a:rPr lang="en-US" altLang="zh-CN">
                <a:cs typeface="Arial" panose="020B0604020202090204" pitchFamily="34" charset="0"/>
              </a:rPr>
              <a:t>&amp;</a:t>
            </a:r>
            <a:r>
              <a:rPr>
                <a:cs typeface="Arial" panose="020B0604020202090204" pitchFamily="34" charset="0"/>
              </a:rPr>
              <a:t>报告</a:t>
            </a:r>
            <a:endParaRPr>
              <a:cs typeface="Arial" panose="020B060402020209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60192" y="4559588"/>
            <a:ext cx="7170058" cy="903324"/>
          </a:xfrm>
        </p:spPr>
        <p:txBody>
          <a:bodyPr>
            <a:noAutofit/>
          </a:bodyPr>
          <a:p>
            <a:pPr algn="ctr"/>
            <a:r>
              <a:rPr sz="2000"/>
              <a:t>窦嘉伟 </a:t>
            </a:r>
            <a:r>
              <a:rPr lang="en-US" altLang="zh-CN" sz="2000"/>
              <a:t>518021911160</a:t>
            </a:r>
            <a:endParaRPr lang="en-US" altLang="zh-CN" sz="2000"/>
          </a:p>
          <a:p>
            <a:pPr algn="ctr"/>
            <a:endParaRPr lang="en-US" altLang="zh-CN" sz="200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刀具控制原理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0650" y="1972945"/>
            <a:ext cx="10012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在画圆柱体材料时，考虑到对称性，只需要画出一个截面线框即可。在刀具移动时，使用一个数组</a:t>
            </a:r>
            <a:endParaRPr lang="zh-CN" altLang="en-US"/>
          </a:p>
          <a:p>
            <a:r>
              <a:rPr lang="zh-CN" altLang="en-US"/>
              <a:t>记录刀头走过的路径，将点集连接形成路径。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468370"/>
            <a:ext cx="9702800" cy="272478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825750" y="46863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952750" y="4774565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79750" y="478663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206750" y="478663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33750" y="486283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460750" y="4887595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549650" y="49276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638550" y="49784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727450" y="50292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829050" y="50292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930650" y="50292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032250" y="50292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133850" y="50292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210050" y="50165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286250" y="49911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362450" y="49530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425950" y="49149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476750" y="48768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540250" y="48387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603750" y="48006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641850" y="4749800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876550" y="4725035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257550" y="4813935"/>
            <a:ext cx="127000" cy="88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粒子效果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0650" y="1972945"/>
            <a:ext cx="10165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当刀具与圆柱体接触时（此处的接触判定利用刀头</a:t>
            </a:r>
            <a:r>
              <a:rPr lang="en-US" altLang="zh-CN"/>
              <a:t>Y</a:t>
            </a:r>
            <a:r>
              <a:rPr lang="zh-CN" altLang="en-US"/>
              <a:t>轴坐标与圆柱体上表面高度做比较），将渲染并</a:t>
            </a:r>
            <a:endParaRPr lang="zh-CN" altLang="en-US"/>
          </a:p>
          <a:p>
            <a:r>
              <a:rPr lang="zh-CN" altLang="en-US"/>
              <a:t>产生若干个粒子。</a:t>
            </a:r>
            <a:endParaRPr lang="zh-CN" altLang="en-US"/>
          </a:p>
          <a:p>
            <a:r>
              <a:rPr lang="zh-CN" altLang="en-US"/>
              <a:t>实现时控制粒子总数为</a:t>
            </a:r>
            <a:r>
              <a:rPr lang="en-US" altLang="zh-CN"/>
              <a:t>100</a:t>
            </a:r>
            <a:r>
              <a:rPr lang="zh-CN" altLang="en-US"/>
              <a:t>，首次接触时激活</a:t>
            </a:r>
            <a:r>
              <a:rPr lang="en-US" altLang="zh-CN"/>
              <a:t>100</a:t>
            </a:r>
            <a:r>
              <a:rPr lang="zh-CN" altLang="en-US"/>
              <a:t>个粒子，之后每次接触时将激活死去的粒子，并将</a:t>
            </a:r>
            <a:endParaRPr lang="zh-CN" altLang="en-US"/>
          </a:p>
          <a:p>
            <a:r>
              <a:rPr lang="zh-CN" altLang="en-US"/>
              <a:t>活着的粒子进行更新。</a:t>
            </a:r>
            <a:endParaRPr lang="zh-CN" altLang="en-US"/>
          </a:p>
        </p:txBody>
      </p:sp>
      <p:pic>
        <p:nvPicPr>
          <p:cNvPr id="5" name="粒子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2825" y="3171825"/>
            <a:ext cx="7623810" cy="3312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4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粒子类实现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0650" y="1972945"/>
            <a:ext cx="92570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struct particle{</a:t>
            </a:r>
            <a:endParaRPr lang="zh-CN" altLang="en-US"/>
          </a:p>
          <a:p>
            <a:pPr algn="l"/>
            <a:r>
              <a:rPr lang="zh-CN" altLang="en-US"/>
              <a:t>    GLfloat x,y,z;</a:t>
            </a:r>
            <a:endParaRPr lang="zh-CN" altLang="en-US"/>
          </a:p>
          <a:p>
            <a:pPr algn="l"/>
            <a:r>
              <a:rPr lang="zh-CN" altLang="en-US"/>
              <a:t>    GLfloat vx,vy,vz;</a:t>
            </a:r>
            <a:endParaRPr lang="zh-CN" altLang="en-US"/>
          </a:p>
          <a:p>
            <a:pPr algn="l"/>
            <a:r>
              <a:rPr lang="zh-CN" altLang="en-US"/>
              <a:t>    GLfloat ax,ay,az;</a:t>
            </a:r>
            <a:endParaRPr lang="zh-CN" altLang="en-US"/>
          </a:p>
          <a:p>
            <a:pPr algn="l"/>
            <a:r>
              <a:rPr lang="zh-CN" altLang="en-US"/>
              <a:t>    GLint lifetime;</a:t>
            </a:r>
            <a:endParaRPr lang="zh-CN" altLang="en-US"/>
          </a:p>
          <a:p>
            <a:pPr algn="l"/>
            <a:r>
              <a:rPr lang="zh-CN" altLang="en-US"/>
              <a:t>    GLboolean alive;</a:t>
            </a:r>
            <a:endParaRPr lang="zh-CN" altLang="en-US"/>
          </a:p>
          <a:p>
            <a:pPr algn="l"/>
            <a:r>
              <a:rPr lang="zh-CN" altLang="en-US"/>
              <a:t>    void init(GLfloat xx,GLfloat yy,GLfloat zz){</a:t>
            </a:r>
            <a:endParaRPr lang="zh-CN" altLang="en-US"/>
          </a:p>
          <a:p>
            <a:pPr algn="l"/>
            <a:r>
              <a:rPr lang="zh-CN" altLang="en-US"/>
              <a:t>        x=xx;y=yy;z=zz;</a:t>
            </a:r>
            <a:endParaRPr lang="zh-CN" altLang="en-US"/>
          </a:p>
          <a:p>
            <a:pPr algn="l"/>
            <a:r>
              <a:rPr lang="zh-CN" altLang="en-US"/>
              <a:t>        vx=rand()%61-30;vy=rand()%61-30;vz=rand()%61-30;</a:t>
            </a:r>
            <a:endParaRPr lang="zh-CN" altLang="en-US"/>
          </a:p>
          <a:p>
            <a:pPr algn="l"/>
            <a:r>
              <a:rPr lang="zh-CN" altLang="en-US"/>
              <a:t>        ax=vx/100;ay=3.0;z=-vz/10;</a:t>
            </a:r>
            <a:endParaRPr lang="zh-CN" altLang="en-US"/>
          </a:p>
          <a:p>
            <a:pPr algn="l"/>
            <a:r>
              <a:rPr lang="zh-CN" altLang="en-US"/>
              <a:t>        lifetime=rand()%31+10;</a:t>
            </a:r>
            <a:endParaRPr lang="zh-CN" altLang="en-US"/>
          </a:p>
          <a:p>
            <a:pPr algn="l"/>
            <a:r>
              <a:rPr lang="zh-CN" altLang="en-US"/>
              <a:t>        alive=true;</a:t>
            </a:r>
            <a:endParaRPr lang="zh-CN" altLang="en-US"/>
          </a:p>
          <a:p>
            <a:pPr algn="l"/>
            <a:r>
              <a:rPr lang="zh-CN" altLang="en-US"/>
              <a:t>    }</a:t>
            </a:r>
            <a:endParaRPr lang="zh-CN" altLang="en-US"/>
          </a:p>
          <a:p>
            <a:pPr algn="l"/>
            <a:r>
              <a:rPr lang="zh-CN" altLang="en-US"/>
              <a:t>    void draw(){ </a:t>
            </a:r>
            <a:r>
              <a:rPr lang="zh-CN" altLang="en-US">
                <a:cs typeface="Arial" panose="020B0604020202090204" pitchFamily="34" charset="0"/>
              </a:rPr>
              <a:t>…</a:t>
            </a:r>
            <a:r>
              <a:rPr lang="zh-CN" altLang="en-US"/>
              <a:t> }</a:t>
            </a:r>
            <a:endParaRPr lang="zh-CN" altLang="en-US"/>
          </a:p>
          <a:p>
            <a:pPr algn="l"/>
            <a:r>
              <a:rPr lang="zh-CN" altLang="en-US"/>
              <a:t>    void update()</a:t>
            </a:r>
            <a:r>
              <a:rPr lang="en-US" altLang="zh-CN"/>
              <a:t>{</a:t>
            </a:r>
            <a:r>
              <a:rPr lang="zh-CN" altLang="en-US">
                <a:cs typeface="Arial" panose="020B0604020202090204" pitchFamily="34" charset="0"/>
                <a:sym typeface="+mn-ea"/>
              </a:rPr>
              <a:t>…</a:t>
            </a:r>
            <a:r>
              <a:rPr lang="zh-CN" altLang="en-US"/>
              <a:t> }</a:t>
            </a:r>
            <a:endParaRPr lang="zh-CN" altLang="en-US"/>
          </a:p>
          <a:p>
            <a:pPr algn="l"/>
            <a:r>
              <a:rPr lang="zh-CN" altLang="en-US"/>
              <a:t>};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77976" y="3598012"/>
            <a:ext cx="4874248" cy="738664"/>
          </a:xfrm>
        </p:spPr>
        <p:txBody>
          <a:bodyPr/>
          <a:lstStyle/>
          <a:p>
            <a:r>
              <a:rPr lang="zh-CN" altLang="en-US" dirty="0"/>
              <a:t>交互、变换</a:t>
            </a:r>
            <a:endParaRPr lang="zh-CN" altLang="en-US" dirty="0"/>
          </a:p>
        </p:txBody>
      </p:sp>
      <p:sp>
        <p:nvSpPr>
          <p:cNvPr id="14" name="标题 8"/>
          <p:cNvSpPr txBox="1"/>
          <p:nvPr>
            <p:custDataLst>
              <p:tags r:id="rId2"/>
            </p:custDataLst>
          </p:nvPr>
        </p:nvSpPr>
        <p:spPr>
          <a:xfrm>
            <a:off x="1599580" y="2095775"/>
            <a:ext cx="4852641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8000" b="1" u="none" strike="noStrike" kern="1200" cap="none" spc="200" normalizeH="0" baseline="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n-cs"/>
              </a:defRPr>
            </a:lvl1pPr>
          </a:lstStyle>
          <a:p>
            <a:pPr algn="ctr"/>
            <a:r>
              <a:rPr lang="en-US" altLang="zh-CN" sz="7200" b="0">
                <a:ea typeface="微软雅黑" charset="-122"/>
                <a:sym typeface="Arial" panose="020B0604020202090204" pitchFamily="34" charset="0"/>
              </a:rPr>
              <a:t>PART 03</a:t>
            </a:r>
            <a:endParaRPr lang="en-US" altLang="zh-CN" sz="7200" b="0">
              <a:ea typeface="微软雅黑" charset="-122"/>
              <a:sym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材质转变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0650" y="1972945"/>
            <a:ext cx="4932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通过键盘控制材质转换：</a:t>
            </a:r>
            <a:endParaRPr lang="zh-CN" altLang="en-US"/>
          </a:p>
          <a:p>
            <a:r>
              <a:rPr lang="en-US" altLang="zh-CN"/>
              <a:t>	M</a:t>
            </a:r>
            <a:r>
              <a:rPr lang="zh-CN" altLang="en-US"/>
              <a:t>键切换金属材质，</a:t>
            </a:r>
            <a:r>
              <a:rPr lang="en-US" altLang="zh-CN"/>
              <a:t>W</a:t>
            </a:r>
            <a:r>
              <a:rPr lang="zh-CN" altLang="en-US"/>
              <a:t>键切换木头材质</a:t>
            </a:r>
            <a:endParaRPr lang="zh-CN" altLang="en-US"/>
          </a:p>
        </p:txBody>
      </p:sp>
      <p:pic>
        <p:nvPicPr>
          <p:cNvPr id="2" name="材质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3885" y="3251200"/>
            <a:ext cx="8444230" cy="23577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手动模式和贝塞尔自动模式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0650" y="1972945"/>
            <a:ext cx="10177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通过键盘控制模式转换：</a:t>
            </a:r>
            <a:endParaRPr lang="zh-CN" altLang="en-US"/>
          </a:p>
          <a:p>
            <a:r>
              <a:rPr lang="en-US" altLang="zh-CN"/>
              <a:t>	C</a:t>
            </a:r>
            <a:r>
              <a:rPr lang="zh-CN" altLang="en-US"/>
              <a:t>键切换模式，如果当前在普通模式，将切换到贝塞尔自动进刀模式；如果在自动模式，将</a:t>
            </a:r>
            <a:endParaRPr lang="zh-CN" altLang="en-US"/>
          </a:p>
          <a:p>
            <a:r>
              <a:rPr lang="zh-CN" altLang="en-US"/>
              <a:t>初始化为手动模式。</a:t>
            </a:r>
            <a:endParaRPr lang="zh-CN" altLang="en-US"/>
          </a:p>
        </p:txBody>
      </p:sp>
      <p:pic>
        <p:nvPicPr>
          <p:cNvPr id="5" name="模式切换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2485" y="3162300"/>
            <a:ext cx="7987030" cy="27432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贝塞尔曲线端点选择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0650" y="1972945"/>
            <a:ext cx="9885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通过鼠标右键选择三次贝塞尔曲线四个端点。约束为：当右键落在</a:t>
            </a:r>
            <a:r>
              <a:rPr lang="en-US" altLang="zh-CN"/>
              <a:t>-6</a:t>
            </a:r>
            <a:r>
              <a:rPr lang="zh-CN" altLang="en-US"/>
              <a:t>～</a:t>
            </a:r>
            <a:r>
              <a:rPr lang="en-US" altLang="zh-CN"/>
              <a:t>0</a:t>
            </a:r>
            <a:r>
              <a:rPr lang="zh-CN" altLang="en-US"/>
              <a:t>时，将设置左侧两端点如</a:t>
            </a:r>
            <a:endParaRPr lang="zh-CN" altLang="en-US"/>
          </a:p>
          <a:p>
            <a:r>
              <a:rPr lang="zh-CN" altLang="en-US"/>
              <a:t>图所示（其中下次点</a:t>
            </a:r>
            <a:r>
              <a:rPr lang="en-US" altLang="zh-CN"/>
              <a:t>Y</a:t>
            </a:r>
            <a:r>
              <a:rPr lang="zh-CN" altLang="en-US"/>
              <a:t>轴坐标为</a:t>
            </a:r>
            <a:r>
              <a:rPr lang="en-US" altLang="zh-CN"/>
              <a:t>0.2</a:t>
            </a:r>
            <a:r>
              <a:rPr lang="zh-CN" altLang="en-US"/>
              <a:t>，上侧为</a:t>
            </a:r>
            <a:r>
              <a:rPr lang="en-US" altLang="zh-CN"/>
              <a:t>1</a:t>
            </a:r>
            <a:r>
              <a:rPr lang="zh-CN" altLang="en-US"/>
              <a:t>），右侧同理。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468370"/>
            <a:ext cx="9702800" cy="272478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3790950" y="4064000"/>
            <a:ext cx="12700" cy="24384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721100" y="4622800"/>
            <a:ext cx="153035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721100" y="5054600"/>
            <a:ext cx="153035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贝塞尔曲线端点选择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pic>
        <p:nvPicPr>
          <p:cNvPr id="5" name="贝塞尔选择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790" y="2673350"/>
            <a:ext cx="8187055" cy="33147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77976" y="3598012"/>
            <a:ext cx="4874248" cy="73866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贝塞尔曲线和自动切削</a:t>
            </a:r>
            <a:endParaRPr lang="zh-CN" altLang="en-US" dirty="0"/>
          </a:p>
        </p:txBody>
      </p:sp>
      <p:sp>
        <p:nvSpPr>
          <p:cNvPr id="14" name="标题 8"/>
          <p:cNvSpPr txBox="1"/>
          <p:nvPr>
            <p:custDataLst>
              <p:tags r:id="rId2"/>
            </p:custDataLst>
          </p:nvPr>
        </p:nvSpPr>
        <p:spPr>
          <a:xfrm>
            <a:off x="1599580" y="2095775"/>
            <a:ext cx="4852641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8000" b="1" u="none" strike="noStrike" kern="1200" cap="none" spc="200" normalizeH="0" baseline="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n-cs"/>
              </a:defRPr>
            </a:lvl1pPr>
          </a:lstStyle>
          <a:p>
            <a:pPr algn="ctr"/>
            <a:r>
              <a:rPr lang="en-US" altLang="zh-CN" sz="7200" b="0">
                <a:ea typeface="微软雅黑" charset="-122"/>
                <a:sym typeface="Arial" panose="020B0604020202090204" pitchFamily="34" charset="0"/>
              </a:rPr>
              <a:t>PART 04</a:t>
            </a:r>
            <a:endParaRPr lang="en-US" altLang="zh-CN" sz="7200" b="0">
              <a:ea typeface="微软雅黑" charset="-122"/>
              <a:sym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贝塞尔曲线计算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505" y="2163445"/>
            <a:ext cx="4619625" cy="247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30" y="3201670"/>
            <a:ext cx="9702800" cy="272478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H="1">
            <a:off x="3751580" y="3797300"/>
            <a:ext cx="12700" cy="2438400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3681730" y="4356100"/>
            <a:ext cx="153035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681730" y="4787900"/>
            <a:ext cx="153035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8221980" y="3797300"/>
            <a:ext cx="12700" cy="2438400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8152130" y="4356100"/>
            <a:ext cx="153035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152130" y="4787900"/>
            <a:ext cx="153035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1358900" y="4445000"/>
            <a:ext cx="8496300" cy="25400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473200" y="4876800"/>
            <a:ext cx="8496300" cy="25400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751580" y="3797300"/>
            <a:ext cx="12700" cy="2438400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3681730" y="4356100"/>
            <a:ext cx="153035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681730" y="4787900"/>
            <a:ext cx="153035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221980" y="3797300"/>
            <a:ext cx="12700" cy="2438400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8152130" y="4356100"/>
            <a:ext cx="153035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8" grpId="0" animBg="1"/>
      <p:bldP spid="19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99345" y="944299"/>
            <a:ext cx="3262432" cy="4616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24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模型、材料、旋转</a:t>
            </a:r>
            <a:endParaRPr lang="zh-CN" altLang="en-US" sz="2400" b="1" spc="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099345" y="2454044"/>
            <a:ext cx="3262432" cy="46166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zh-CN" altLang="en-US" sz="24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切削</a:t>
            </a:r>
            <a:endParaRPr lang="zh-CN" altLang="en-US" sz="2400" b="1" spc="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7099345" y="3973355"/>
            <a:ext cx="3262432" cy="4616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24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交互、变换</a:t>
            </a:r>
            <a:endParaRPr lang="zh-CN" altLang="en-US" sz="2400" b="1" spc="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7099300" y="5441315"/>
            <a:ext cx="4677410" cy="6451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22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贝塞尔曲线和自动切削</a:t>
            </a:r>
            <a:endParaRPr lang="zh-CN" altLang="en-US" sz="2200" b="1" spc="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5"/>
            </p:custDataLst>
          </p:nvPr>
        </p:nvSpPr>
        <p:spPr>
          <a:xfrm>
            <a:off x="5780858" y="759960"/>
            <a:ext cx="998991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 spc="500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01</a:t>
            </a:r>
            <a:endParaRPr lang="zh-CN" altLang="en-US" sz="4800" spc="500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6"/>
            </p:custDataLst>
          </p:nvPr>
        </p:nvSpPr>
        <p:spPr>
          <a:xfrm>
            <a:off x="5780858" y="2269705"/>
            <a:ext cx="998991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 spc="500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02</a:t>
            </a:r>
            <a:endParaRPr lang="zh-CN" altLang="en-US" sz="4800" spc="500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5780858" y="3788381"/>
            <a:ext cx="998991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 spc="500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03</a:t>
            </a:r>
            <a:endParaRPr lang="zh-CN" altLang="en-US" sz="4800" spc="500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"/>
            </p:custDataLst>
          </p:nvPr>
        </p:nvSpPr>
        <p:spPr>
          <a:xfrm>
            <a:off x="5780858" y="5256426"/>
            <a:ext cx="998991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 spc="500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04</a:t>
            </a:r>
            <a:endParaRPr lang="zh-CN" altLang="en-US" sz="4800" spc="500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571500" y="4498343"/>
            <a:ext cx="876300" cy="628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449466" y="2496178"/>
            <a:ext cx="2366305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 fontScale="40000"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5400" b="0" u="none" strike="noStrike" cap="none" spc="200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sym typeface="+mn-ea"/>
              </a:defRPr>
            </a:lvl1pPr>
          </a:lstStyle>
          <a:p>
            <a:r>
              <a:rPr lang="zh-CN" altLang="en-US" dirty="0"/>
              <a:t>报告内容</a:t>
            </a:r>
            <a:endParaRPr lang="zh-CN" altLang="en-US" dirty="0"/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449466" y="3580210"/>
            <a:ext cx="2366305" cy="71150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indent="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2000" u="none" strike="noStrike" cap="none" spc="6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微软雅黑" charset="-122"/>
                <a:ea typeface="微软雅黑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cap="none" spc="150" normalizeH="0" baseline="0">
                <a:uFillTx/>
                <a:latin typeface="微软雅黑" charset="-122"/>
                <a:ea typeface="微软雅黑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cap="none" spc="150" normalizeH="0" baseline="0">
                <a:uFillTx/>
                <a:latin typeface="微软雅黑" charset="-122"/>
                <a:ea typeface="微软雅黑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cap="none" spc="150" normalizeH="0" baseline="0">
                <a:uFillTx/>
                <a:latin typeface="微软雅黑" charset="-122"/>
                <a:ea typeface="微软雅黑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r>
              <a:rPr lang="en-US" altLang="zh-CN"/>
              <a:t>CONTENTS</a:t>
            </a:r>
            <a:endParaRPr lang="en-US" altLang="zh-CN"/>
          </a:p>
        </p:txBody>
      </p:sp>
    </p:spTree>
    <p:custDataLst>
      <p:tags r:id="rId1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自动切削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505" y="2163445"/>
            <a:ext cx="4619625" cy="247650"/>
          </a:xfrm>
          <a:prstGeom prst="rect">
            <a:avLst/>
          </a:prstGeom>
        </p:spPr>
      </p:pic>
      <p:pic>
        <p:nvPicPr>
          <p:cNvPr id="2" name="自动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5325" y="2712720"/>
            <a:ext cx="8258175" cy="37433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6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77976" y="3598012"/>
            <a:ext cx="4874248" cy="738664"/>
          </a:xfrm>
        </p:spPr>
        <p:txBody>
          <a:bodyPr>
            <a:normAutofit/>
          </a:bodyPr>
          <a:lstStyle/>
          <a:p>
            <a:r>
              <a:rPr lang="zh-CN" altLang="en-US" dirty="0"/>
              <a:t>模型、材料、旋转</a:t>
            </a:r>
            <a:endParaRPr lang="zh-CN" altLang="en-US" dirty="0"/>
          </a:p>
        </p:txBody>
      </p:sp>
      <p:sp>
        <p:nvSpPr>
          <p:cNvPr id="14" name="标题 8"/>
          <p:cNvSpPr txBox="1"/>
          <p:nvPr>
            <p:custDataLst>
              <p:tags r:id="rId2"/>
            </p:custDataLst>
          </p:nvPr>
        </p:nvSpPr>
        <p:spPr>
          <a:xfrm>
            <a:off x="1599580" y="2095775"/>
            <a:ext cx="4852641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8000" b="1" u="none" strike="noStrike" kern="1200" cap="none" spc="200" normalizeH="0" baseline="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n-cs"/>
              </a:defRPr>
            </a:lvl1pPr>
          </a:lstStyle>
          <a:p>
            <a:pPr algn="ctr"/>
            <a:r>
              <a:rPr lang="en-US" altLang="zh-CN" sz="7200" b="0">
                <a:ea typeface="微软雅黑" charset="-122"/>
                <a:sym typeface="Arial" panose="020B0604020202090204" pitchFamily="34" charset="0"/>
              </a:rPr>
              <a:t>PART 01</a:t>
            </a:r>
            <a:endParaRPr lang="en-US" altLang="zh-CN" sz="7200" b="0">
              <a:ea typeface="微软雅黑" charset="-122"/>
              <a:sym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整体模型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>
            <a:normAutofit lnSpcReduction="10000"/>
          </a:bodyPr>
          <a:lstStyle/>
          <a:p>
            <a:pPr marL="0" indent="0">
              <a:buNone/>
            </a:pPr>
            <a:r>
              <a:rPr lang="zh-CN" altLang="en-US">
                <a:sym typeface="Arial" panose="020B0604020202090204" pitchFamily="34" charset="0"/>
              </a:rPr>
              <a:t>车床整体由刀头和加工材料构成，材料模型使用圆柱形，在实现上使用</a:t>
            </a:r>
            <a:r>
              <a:rPr lang="en-US" altLang="zh-CN">
                <a:sym typeface="Arial" panose="020B0604020202090204" pitchFamily="34" charset="0"/>
              </a:rPr>
              <a:t>glut</a:t>
            </a:r>
            <a:r>
              <a:rPr lang="zh-CN" altLang="en-US">
                <a:sym typeface="Arial" panose="020B0604020202090204" pitchFamily="34" charset="0"/>
              </a:rPr>
              <a:t>工具库通过画出截面矩形线框再旋转得到。</a:t>
            </a:r>
            <a:endParaRPr lang="zh-CN" altLang="en-US"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884170"/>
            <a:ext cx="9702800" cy="272478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6169025" y="2590165"/>
            <a:ext cx="2698750" cy="1678305"/>
          </a:xfrm>
          <a:prstGeom prst="straightConnector1">
            <a:avLst/>
          </a:prstGeom>
          <a:ln w="44450" cmpd="sng">
            <a:solidFill>
              <a:srgbClr val="FF0000"/>
            </a:solidFill>
            <a:prstDash val="soli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597650" y="19729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刀具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676525" y="2290445"/>
            <a:ext cx="3816000" cy="1133475"/>
          </a:xfrm>
          <a:prstGeom prst="straightConnector1">
            <a:avLst/>
          </a:prstGeom>
          <a:ln w="44450" cmpd="sng">
            <a:solidFill>
              <a:srgbClr val="FF0000"/>
            </a:solidFill>
            <a:prstDash val="soli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67775" y="21634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加工材料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材质与纹理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0393" t="3076" r="81126" b="57073"/>
          <a:stretch>
            <a:fillRect/>
          </a:stretch>
        </p:blipFill>
        <p:spPr>
          <a:xfrm>
            <a:off x="1924050" y="4251325"/>
            <a:ext cx="822960" cy="10858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83822" t="43533" r="406" b="3612"/>
          <a:stretch>
            <a:fillRect/>
          </a:stretch>
        </p:blipFill>
        <p:spPr>
          <a:xfrm>
            <a:off x="4853305" y="4074160"/>
            <a:ext cx="1530350" cy="1440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85184" t="37262" r="714" b="16803"/>
          <a:stretch>
            <a:fillRect/>
          </a:stretch>
        </p:blipFill>
        <p:spPr>
          <a:xfrm>
            <a:off x="8500110" y="4074160"/>
            <a:ext cx="1515745" cy="1440180"/>
          </a:xfrm>
          <a:prstGeom prst="rect">
            <a:avLst/>
          </a:prstGeom>
        </p:spPr>
      </p:pic>
      <p:pic>
        <p:nvPicPr>
          <p:cNvPr id="6" name="图片 5" descr="src=http---img4.jiuxing.com-22392-Ware_Picture-400-199e02f38e4c47cbd58d6b92a03c0fc5.jpg&amp;refer=http---img4.jiuxing.com&amp;app=2002&amp;size=f9999,10000&amp;q=a80&amp;n=0&amp;g=0n&amp;fmt=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850" y="2163445"/>
            <a:ext cx="721995" cy="1372235"/>
          </a:xfrm>
          <a:prstGeom prst="rect">
            <a:avLst/>
          </a:prstGeom>
        </p:spPr>
      </p:pic>
      <p:pic>
        <p:nvPicPr>
          <p:cNvPr id="7" name="图片 6" descr="meta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10" y="2163445"/>
            <a:ext cx="2060575" cy="1372235"/>
          </a:xfrm>
          <a:prstGeom prst="rect">
            <a:avLst/>
          </a:prstGeom>
        </p:spPr>
      </p:pic>
      <p:pic>
        <p:nvPicPr>
          <p:cNvPr id="9" name="图片 8" descr="woo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030" y="2163445"/>
            <a:ext cx="1780540" cy="13722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光照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43300" r="720" b="9625"/>
          <a:stretch>
            <a:fillRect/>
          </a:stretch>
        </p:blipFill>
        <p:spPr>
          <a:xfrm>
            <a:off x="1282065" y="3132455"/>
            <a:ext cx="9632950" cy="1282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685" y="4415155"/>
            <a:ext cx="9625330" cy="1524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745" y="5939155"/>
            <a:ext cx="7124700" cy="6096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90650" y="1972945"/>
            <a:ext cx="10330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使用点光源</a:t>
            </a:r>
            <a:r>
              <a:rPr lang="en-US" altLang="zh-CN"/>
              <a:t>+</a:t>
            </a:r>
            <a:r>
              <a:rPr lang="zh-CN" altLang="en-US"/>
              <a:t>环境光</a:t>
            </a:r>
            <a:r>
              <a:rPr lang="en-US" altLang="zh-CN"/>
              <a:t>+</a:t>
            </a:r>
            <a:r>
              <a:rPr lang="zh-CN" altLang="en-US"/>
              <a:t>漫反射光实现光照，坐标原点在圆柱体体心位置，点光源坐标为（</a:t>
            </a:r>
            <a:r>
              <a:rPr lang="en-US" altLang="zh-CN"/>
              <a:t>10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加上白色较暗环境光后，圆柱体材料右侧将比左侧稍亮。</a:t>
            </a:r>
            <a:endParaRPr lang="zh-CN" altLang="en-US"/>
          </a:p>
          <a:p>
            <a:r>
              <a:rPr lang="zh-CN" altLang="en-US"/>
              <a:t>对于圆柱模型上的点（</a:t>
            </a:r>
            <a:r>
              <a:rPr lang="en-US" altLang="zh-CN"/>
              <a:t>x,y,z</a:t>
            </a:r>
            <a:r>
              <a:rPr lang="zh-CN" altLang="en-US"/>
              <a:t>），设置其法向量为</a:t>
            </a:r>
            <a:r>
              <a:rPr lang="en-US" altLang="zh-CN"/>
              <a:t>(0,y,z)</a:t>
            </a:r>
            <a:r>
              <a:rPr lang="zh-CN" altLang="en-US"/>
              <a:t>。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旋转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0650" y="1972945"/>
            <a:ext cx="10469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旋转使用了</a:t>
            </a:r>
            <a:r>
              <a:rPr lang="en-US" altLang="zh-CN"/>
              <a:t>glutIdleFunc()</a:t>
            </a:r>
            <a:r>
              <a:rPr lang="zh-CN" altLang="en-US"/>
              <a:t>的原理，向</a:t>
            </a:r>
            <a:r>
              <a:rPr lang="en-US" altLang="zh-CN"/>
              <a:t>display</a:t>
            </a:r>
            <a:r>
              <a:rPr lang="zh-CN" altLang="en-US"/>
              <a:t>中传入度数偏移量，在实现中，偏移量每次增加</a:t>
            </a:r>
            <a:r>
              <a:rPr lang="en-US" altLang="zh-CN"/>
              <a:t>8</a:t>
            </a:r>
            <a:r>
              <a:rPr lang="zh-CN" altLang="en-US"/>
              <a:t>度。</a:t>
            </a:r>
            <a:endParaRPr lang="zh-CN" altLang="en-US"/>
          </a:p>
          <a:p>
            <a:r>
              <a:rPr lang="zh-CN" altLang="en-US"/>
              <a:t>        由于</a:t>
            </a:r>
            <a:r>
              <a:rPr lang="en-US" altLang="zh-CN"/>
              <a:t>display</a:t>
            </a:r>
            <a:r>
              <a:rPr lang="zh-CN" altLang="en-US"/>
              <a:t>的计算速度会影响每秒渲染的帧数，进而影响旋转速度，这在切割的时候会导致速度</a:t>
            </a:r>
            <a:endParaRPr lang="zh-CN" altLang="en-US"/>
          </a:p>
          <a:p>
            <a:r>
              <a:rPr lang="zh-CN" altLang="en-US"/>
              <a:t>变化，在实现中使用延时函数控制每帧的渲染速度，大约在</a:t>
            </a:r>
            <a:r>
              <a:rPr lang="en-US" altLang="zh-CN"/>
              <a:t>40ms</a:t>
            </a:r>
            <a:r>
              <a:rPr lang="zh-CN" altLang="en-US"/>
              <a:t>每帧，旋转速度接近</a:t>
            </a:r>
            <a:r>
              <a:rPr lang="en-US" altLang="zh-CN"/>
              <a:t>200</a:t>
            </a:r>
            <a:r>
              <a:rPr lang="zh-CN" altLang="en-US"/>
              <a:t>度</a:t>
            </a:r>
            <a:r>
              <a:rPr lang="en-US" altLang="zh-CN"/>
              <a:t>/</a:t>
            </a:r>
            <a:r>
              <a:rPr lang="zh-CN" altLang="en-US"/>
              <a:t>秒。</a:t>
            </a:r>
            <a:endParaRPr lang="zh-CN" altLang="en-US"/>
          </a:p>
        </p:txBody>
      </p:sp>
      <p:pic>
        <p:nvPicPr>
          <p:cNvPr id="2" name="旋转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6760" y="3679825"/>
            <a:ext cx="8158480" cy="2114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77976" y="3598012"/>
            <a:ext cx="4874248" cy="738664"/>
          </a:xfrm>
        </p:spPr>
        <p:txBody>
          <a:bodyPr/>
          <a:lstStyle/>
          <a:p>
            <a:r>
              <a:rPr lang="zh-CN" altLang="en-US" dirty="0"/>
              <a:t>切削</a:t>
            </a:r>
            <a:endParaRPr lang="zh-CN" altLang="en-US" dirty="0"/>
          </a:p>
        </p:txBody>
      </p:sp>
      <p:sp>
        <p:nvSpPr>
          <p:cNvPr id="14" name="标题 8"/>
          <p:cNvSpPr txBox="1"/>
          <p:nvPr>
            <p:custDataLst>
              <p:tags r:id="rId2"/>
            </p:custDataLst>
          </p:nvPr>
        </p:nvSpPr>
        <p:spPr>
          <a:xfrm>
            <a:off x="1599580" y="2095775"/>
            <a:ext cx="4852641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8000" b="1" u="none" strike="noStrike" kern="1200" cap="none" spc="200" normalizeH="0" baseline="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n-cs"/>
              </a:defRPr>
            </a:lvl1pPr>
          </a:lstStyle>
          <a:p>
            <a:pPr algn="ctr"/>
            <a:r>
              <a:rPr lang="en-US" altLang="zh-CN" sz="7200" b="0">
                <a:ea typeface="微软雅黑" charset="-122"/>
                <a:sym typeface="Arial" panose="020B0604020202090204" pitchFamily="34" charset="0"/>
              </a:rPr>
              <a:t>PART 02</a:t>
            </a:r>
            <a:endParaRPr lang="en-US" altLang="zh-CN" sz="7200" b="0">
              <a:ea typeface="微软雅黑" charset="-122"/>
              <a:sym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>
                <a:sym typeface="Arial" panose="020B0604020202090204" pitchFamily="34" charset="0"/>
              </a:rPr>
              <a:t>刀具控制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0650" y="1972945"/>
            <a:ext cx="10292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刀具设计比较简单，鼠标点击拖动刀具，当刀具在圆柱内部时（正在切削）不能向后走刀，刀具</a:t>
            </a:r>
            <a:endParaRPr lang="zh-CN" altLang="en-US"/>
          </a:p>
          <a:p>
            <a:r>
              <a:rPr lang="zh-CN" altLang="en-US"/>
              <a:t>在圆柱上侧（退刀后）可以向后走刀，刀具横轴移动范围时</a:t>
            </a:r>
            <a:r>
              <a:rPr lang="en-US" altLang="zh-CN"/>
              <a:t>-6</a:t>
            </a:r>
            <a:r>
              <a:rPr lang="zh-CN" altLang="en-US"/>
              <a:t>～</a:t>
            </a:r>
            <a:r>
              <a:rPr lang="en-US" altLang="zh-CN"/>
              <a:t>6</a:t>
            </a:r>
            <a:r>
              <a:rPr lang="zh-CN" altLang="en-US"/>
              <a:t>，纵轴移动最低为</a:t>
            </a:r>
            <a:r>
              <a:rPr lang="en-US" altLang="zh-CN"/>
              <a:t>0.2</a:t>
            </a:r>
            <a:r>
              <a:rPr lang="zh-CN" altLang="en-US"/>
              <a:t>（圆柱半径</a:t>
            </a:r>
            <a:endParaRPr lang="zh-CN" altLang="en-US"/>
          </a:p>
          <a:p>
            <a:r>
              <a:rPr lang="zh-CN" altLang="en-US"/>
              <a:t>为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走刀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1215" y="3171825"/>
            <a:ext cx="7987030" cy="25006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4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46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TEMPLATE_THUMBS_INDEX" val="1、5、7、10、13、15、16、17、19、20、21、22、24"/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5246"/>
  <p:tag name="KSO_WM_TEMPLATE_MASTER_THUMB_INDEX" val="12"/>
</p:tagLst>
</file>

<file path=ppt/tags/tag155.xml><?xml version="1.0" encoding="utf-8"?>
<p:tagLst xmlns:p="http://schemas.openxmlformats.org/presentationml/2006/main">
  <p:tag name="KSO_WM_TEMPLATE_CATEGORY" val="custom"/>
  <p:tag name="KSO_WM_TEMPLATE_INDEX" val="20205246"/>
  <p:tag name="KSO_WM_SLIDE_MODEL_TYPE" val="cover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5246_4*l_h_a*1_1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5246_4*l_h_a*1_2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5246_4*l_h_a*1_3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5246_4*l_h_a*1_4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5246_4*l_h_i*1_1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5246_4*l_h_i*1_2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5246_4*l_h_i*1_3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5246_4*l_h_i*1_4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246_4*i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246_4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目录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246_4*b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SLIDE_ID" val="custom20205246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246"/>
  <p:tag name="KSO_WM_SLIDE_LAYOUT" val="a_b_l"/>
  <p:tag name="KSO_WM_SLIDE_LAYOUT_CNT" val="1_1_1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7*a*1"/>
  <p:tag name="KSO_WM_TEMPLATE_CATEGORY" val="custom"/>
  <p:tag name="KSO_WM_TEMPLATE_INDEX" val="20205246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5246_7*e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PART 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custom2020524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46"/>
  <p:tag name="KSO_WM_SLIDE_LAYOUT" val="a_b_e"/>
  <p:tag name="KSO_WM_SLIDE_LAYOUT_CNT" val="1_1_1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72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73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75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76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78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79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81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82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7*a*1"/>
  <p:tag name="KSO_WM_TEMPLATE_CATEGORY" val="custom"/>
  <p:tag name="KSO_WM_TEMPLATE_INDEX" val="20205246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5246_7*e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PART 01"/>
</p:tagLst>
</file>

<file path=ppt/tags/tag185.xml><?xml version="1.0" encoding="utf-8"?>
<p:tagLst xmlns:p="http://schemas.openxmlformats.org/presentationml/2006/main">
  <p:tag name="KSO_WM_SLIDE_ID" val="custom2020524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46"/>
  <p:tag name="KSO_WM_SLIDE_LAYOUT" val="a_b_e"/>
  <p:tag name="KSO_WM_SLIDE_LAYOUT_CNT" val="1_1_1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87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88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91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93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94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96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97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7*a*1"/>
  <p:tag name="KSO_WM_TEMPLATE_CATEGORY" val="custom"/>
  <p:tag name="KSO_WM_TEMPLATE_INDEX" val="20205246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5246_7*e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PART 0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custom2020524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46"/>
  <p:tag name="KSO_WM_SLIDE_LAYOUT" val="a_b_e"/>
  <p:tag name="KSO_WM_SLIDE_LAYOUT_CNT" val="1_1_1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02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203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05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206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08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209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11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212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7*a*1"/>
  <p:tag name="KSO_WM_TEMPLATE_CATEGORY" val="custom"/>
  <p:tag name="KSO_WM_TEMPLATE_INDEX" val="20205246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5246_7*e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PART 01"/>
</p:tagLst>
</file>

<file path=ppt/tags/tag215.xml><?xml version="1.0" encoding="utf-8"?>
<p:tagLst xmlns:p="http://schemas.openxmlformats.org/presentationml/2006/main">
  <p:tag name="KSO_WM_SLIDE_ID" val="custom2020524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46"/>
  <p:tag name="KSO_WM_SLIDE_LAYOUT" val="a_b_e"/>
  <p:tag name="KSO_WM_SLIDE_LAYOUT_CNT" val="1_1_1"/>
</p:tagLst>
</file>

<file path=ppt/tags/tag2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17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218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221.xml><?xml version="1.0" encoding="utf-8"?>
<p:tagLst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022436">
      <a:dk1>
        <a:sysClr val="windowText" lastClr="000000"/>
      </a:dk1>
      <a:lt1>
        <a:sysClr val="window" lastClr="FFFFFF"/>
      </a:lt1>
      <a:dk2>
        <a:srgbClr val="FAF5EC"/>
      </a:dk2>
      <a:lt2>
        <a:srgbClr val="FFFFFF"/>
      </a:lt2>
      <a:accent1>
        <a:srgbClr val="D8C4A0"/>
      </a:accent1>
      <a:accent2>
        <a:srgbClr val="CDC6AB"/>
      </a:accent2>
      <a:accent3>
        <a:srgbClr val="C2C9B6"/>
      </a:accent3>
      <a:accent4>
        <a:srgbClr val="B6CBC2"/>
      </a:accent4>
      <a:accent5>
        <a:srgbClr val="ABCECD"/>
      </a:accent5>
      <a:accent6>
        <a:srgbClr val="A0D0D8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1374</Words>
  <Application>WPS 演示</Application>
  <PresentationFormat>宽屏</PresentationFormat>
  <Paragraphs>162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方正书宋_GBK</vt:lpstr>
      <vt:lpstr>Wingdings</vt:lpstr>
      <vt:lpstr>微软雅黑</vt:lpstr>
      <vt:lpstr>汉仪旗黑</vt:lpstr>
      <vt:lpstr>汉仪旗黑-85S</vt:lpstr>
      <vt:lpstr>苹方-简</vt:lpstr>
      <vt:lpstr>宋体</vt:lpstr>
      <vt:lpstr>Arial Unicode MS</vt:lpstr>
      <vt:lpstr>Calibri</vt:lpstr>
      <vt:lpstr>Helvetica Neue</vt:lpstr>
      <vt:lpstr>汉仪书宋二KW</vt:lpstr>
      <vt:lpstr>微软雅黑</vt:lpstr>
      <vt:lpstr>Office 主题​​</vt:lpstr>
      <vt:lpstr>      计算机图形学          ――考试大作业  展示&amp;报告</vt:lpstr>
      <vt:lpstr>PowerPoint 演示文稿</vt:lpstr>
      <vt:lpstr>模型、材料、旋转</vt:lpstr>
      <vt:lpstr>整体模型</vt:lpstr>
      <vt:lpstr>材质与纹理</vt:lpstr>
      <vt:lpstr>光照</vt:lpstr>
      <vt:lpstr>旋转</vt:lpstr>
      <vt:lpstr>切削</vt:lpstr>
      <vt:lpstr>刀具控制</vt:lpstr>
      <vt:lpstr>刀具控制原理</vt:lpstr>
      <vt:lpstr>粒子效果</vt:lpstr>
      <vt:lpstr>粒子类实现</vt:lpstr>
      <vt:lpstr>交互、变换</vt:lpstr>
      <vt:lpstr>材质转变</vt:lpstr>
      <vt:lpstr>手动模式和贝塞尔自动模式</vt:lpstr>
      <vt:lpstr>贝塞尔曲线端点选择</vt:lpstr>
      <vt:lpstr>贝塞尔曲线端点选择</vt:lpstr>
      <vt:lpstr>贝塞尔曲线和自动切削</vt:lpstr>
      <vt:lpstr>贝塞尔曲线计算</vt:lpstr>
      <vt:lpstr>自动切削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4</cp:revision>
  <dcterms:created xsi:type="dcterms:W3CDTF">2021-01-04T18:07:51Z</dcterms:created>
  <dcterms:modified xsi:type="dcterms:W3CDTF">2021-01-04T18:07:51Z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